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06" r:id="rId12"/>
    <p:sldId id="315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16" r:id="rId22"/>
    <p:sldId id="297" r:id="rId23"/>
    <p:sldId id="298" r:id="rId24"/>
    <p:sldId id="300" r:id="rId25"/>
    <p:sldId id="301" r:id="rId26"/>
    <p:sldId id="302" r:id="rId27"/>
    <p:sldId id="304" r:id="rId28"/>
    <p:sldId id="307" r:id="rId29"/>
    <p:sldId id="308" r:id="rId30"/>
    <p:sldId id="309" r:id="rId31"/>
    <p:sldId id="310" r:id="rId32"/>
    <p:sldId id="311" r:id="rId33"/>
    <p:sldId id="312" r:id="rId34"/>
    <p:sldId id="314" r:id="rId35"/>
    <p:sldId id="313" r:id="rId3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757" autoAdjust="0"/>
  </p:normalViewPr>
  <p:slideViewPr>
    <p:cSldViewPr snapToGrid="0">
      <p:cViewPr varScale="1">
        <p:scale>
          <a:sx n="56" d="100"/>
          <a:sy n="56" d="100"/>
        </p:scale>
        <p:origin x="18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0A8D-7464-4050-8C6E-BEC352D42E6F}" type="datetimeFigureOut">
              <a:rPr lang="es-MX" smtClean="0"/>
              <a:t>10/06/2019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28725-AAF7-4EA6-9AFC-D9D957369F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728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programación es el acto de darle</a:t>
            </a:r>
          </a:p>
          <a:p>
            <a:r>
              <a:rPr lang="es-ES" dirty="0"/>
              <a:t>instrucciones a las computadoras para que</a:t>
            </a:r>
          </a:p>
          <a:p>
            <a:r>
              <a:rPr lang="es-MX" dirty="0"/>
              <a:t>realice tareas.</a:t>
            </a:r>
          </a:p>
          <a:p>
            <a:r>
              <a:rPr lang="es-ES" dirty="0"/>
              <a:t>Un programa de computadora es una secuencia</a:t>
            </a:r>
          </a:p>
          <a:p>
            <a:r>
              <a:rPr lang="es-ES" dirty="0"/>
              <a:t>de instrucciones que la computadora ejecuta.</a:t>
            </a:r>
          </a:p>
          <a:p>
            <a:r>
              <a:rPr lang="es-ES" dirty="0"/>
              <a:t>Una computadora es cualquier dispositivo</a:t>
            </a:r>
          </a:p>
          <a:p>
            <a:r>
              <a:rPr lang="pt-BR" dirty="0"/>
              <a:t>capaz de </a:t>
            </a:r>
            <a:r>
              <a:rPr lang="pt-BR" dirty="0" err="1"/>
              <a:t>procesar</a:t>
            </a:r>
            <a:r>
              <a:rPr lang="pt-BR" dirty="0"/>
              <a:t> código o programa.</a:t>
            </a:r>
            <a:endParaRPr lang="es-ES" alt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28725-AAF7-4EA6-9AFC-D9D957369F8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58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Estas</a:t>
            </a:r>
          </a:p>
          <a:p>
            <a:r>
              <a:rPr lang="es-ES" dirty="0"/>
              <a:t>instrucciones están escritas usando un</a:t>
            </a:r>
          </a:p>
          <a:p>
            <a:r>
              <a:rPr lang="es-ES" dirty="0"/>
              <a:t>lenguaje de programación y se almacenan en un</a:t>
            </a:r>
          </a:p>
          <a:p>
            <a:r>
              <a:rPr lang="es-ES" dirty="0"/>
              <a:t>archivo. También se les conoce como código</a:t>
            </a:r>
          </a:p>
          <a:p>
            <a:r>
              <a:rPr lang="es-ES" dirty="0"/>
              <a:t>fuente y particularmente en Python también se</a:t>
            </a:r>
          </a:p>
          <a:p>
            <a:r>
              <a:rPr lang="es-MX" dirty="0"/>
              <a:t>les conoce como scripts.</a:t>
            </a:r>
            <a:endParaRPr lang="es-ES" alt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28725-AAF7-4EA6-9AFC-D9D957369F8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371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28725-AAF7-4EA6-9AFC-D9D957369F86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634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10/06/2019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0816" y="1411941"/>
            <a:ext cx="6125031" cy="1699574"/>
          </a:xfrm>
        </p:spPr>
        <p:txBody>
          <a:bodyPr/>
          <a:lstStyle/>
          <a:p>
            <a:r>
              <a:rPr lang="es-MX" sz="5400" dirty="0"/>
              <a:t>Introducción a la programación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20821"/>
            <a:ext cx="4684542" cy="1420837"/>
          </a:xfrm>
        </p:spPr>
        <p:txBody>
          <a:bodyPr>
            <a:normAutofit/>
          </a:bodyPr>
          <a:lstStyle/>
          <a:p>
            <a:r>
              <a:rPr lang="es-MX" sz="3200" dirty="0"/>
              <a:t>Python Básico</a:t>
            </a:r>
          </a:p>
          <a:p>
            <a:r>
              <a:rPr lang="es-MX" sz="3200" dirty="0"/>
              <a:t>10/06/2019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44393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3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8B74DA-F0A0-4A2C-9D0E-FF604A8EA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1" t="64386" r="45442" b="5795"/>
          <a:stretch/>
        </p:blipFill>
        <p:spPr>
          <a:xfrm>
            <a:off x="325648" y="4374897"/>
            <a:ext cx="1624176" cy="19287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474F51-F283-48F1-884E-0B8E9844D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82" y="5085746"/>
            <a:ext cx="1355912" cy="1355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endParaRPr lang="es-MX" alt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49D44CB-8A47-4405-9411-0AC69D56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06" t="18466" r="32282" b="6288"/>
          <a:stretch/>
        </p:blipFill>
        <p:spPr>
          <a:xfrm>
            <a:off x="1425388" y="357504"/>
            <a:ext cx="6528322" cy="62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endParaRPr lang="es-MX" altLang="es-ES" dirty="0"/>
          </a:p>
        </p:txBody>
      </p:sp>
      <p:pic>
        <p:nvPicPr>
          <p:cNvPr id="7" name="Marcador de contenido 6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491B3375-91FF-4C10-85A7-D3BAA0AB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10" y="655637"/>
            <a:ext cx="4722672" cy="5431073"/>
          </a:xfrm>
        </p:spPr>
      </p:pic>
    </p:spTree>
    <p:extLst>
      <p:ext uri="{BB962C8B-B14F-4D97-AF65-F5344CB8AC3E}">
        <p14:creationId xmlns:p14="http://schemas.microsoft.com/office/powerpoint/2010/main" val="305691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DE5F4-128B-4780-AAC9-A9C6603F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1FEDFB4-05DB-4406-B68C-53899B2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19" y="2104231"/>
            <a:ext cx="6667500" cy="3810000"/>
          </a:xfrm>
        </p:spPr>
      </p:pic>
    </p:spTree>
    <p:extLst>
      <p:ext uri="{BB962C8B-B14F-4D97-AF65-F5344CB8AC3E}">
        <p14:creationId xmlns:p14="http://schemas.microsoft.com/office/powerpoint/2010/main" val="296770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FF0E3F-A1C4-4059-8862-54AEE52B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85" y="1501554"/>
            <a:ext cx="4509282" cy="45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2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¿Qué es </a:t>
            </a:r>
            <a:r>
              <a:rPr lang="es-MX" dirty="0" err="1"/>
              <a:t>python</a:t>
            </a:r>
            <a:r>
              <a:rPr lang="es-MX" dirty="0"/>
              <a:t>?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Es un lenguaje de programación </a:t>
            </a:r>
            <a:r>
              <a:rPr lang="es-ES" b="1" dirty="0"/>
              <a:t>interpretado </a:t>
            </a:r>
            <a:r>
              <a:rPr lang="es-ES" dirty="0"/>
              <a:t>con la</a:t>
            </a:r>
          </a:p>
          <a:p>
            <a:r>
              <a:rPr lang="es-ES" dirty="0"/>
              <a:t>característica de que es muy legible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845B6D-EC61-4A21-B3E4-835D3FE31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7" t="58370" r="44117" b="15211"/>
          <a:stretch/>
        </p:blipFill>
        <p:spPr>
          <a:xfrm>
            <a:off x="2144304" y="2985247"/>
            <a:ext cx="5750016" cy="24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Características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MX" sz="2800" dirty="0"/>
              <a:t>● Es multiparadigma</a:t>
            </a:r>
          </a:p>
          <a:p>
            <a:pPr lvl="1"/>
            <a:r>
              <a:rPr lang="es-MX" sz="2400" dirty="0"/>
              <a:t>❖ Estructurado</a:t>
            </a:r>
          </a:p>
          <a:p>
            <a:pPr lvl="1"/>
            <a:r>
              <a:rPr lang="es-MX" sz="2400" dirty="0"/>
              <a:t>❖ Funcional</a:t>
            </a:r>
          </a:p>
          <a:p>
            <a:pPr lvl="1"/>
            <a:r>
              <a:rPr lang="es-MX" sz="2400" dirty="0"/>
              <a:t>❖ Orientado objetos</a:t>
            </a:r>
          </a:p>
          <a:p>
            <a:r>
              <a:rPr lang="es-MX" sz="2800" dirty="0"/>
              <a:t>● Legible rápido de programar</a:t>
            </a:r>
          </a:p>
          <a:p>
            <a:r>
              <a:rPr lang="es-MX" sz="2800" dirty="0"/>
              <a:t>● Fácil de aprender</a:t>
            </a:r>
            <a:endParaRPr lang="es-E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784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Características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Alto nivel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DDAE7C-13F4-409F-9803-BE7554886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7" t="45553" r="24854" b="9981"/>
          <a:stretch/>
        </p:blipFill>
        <p:spPr>
          <a:xfrm>
            <a:off x="1623257" y="2541494"/>
            <a:ext cx="6877458" cy="34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Características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MX" dirty="0"/>
              <a:t>● Tipado dinámico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0EF1AA-1205-41F9-8C7D-9EAAC06BB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2" t="48523" r="24227" b="11342"/>
          <a:stretch/>
        </p:blipFill>
        <p:spPr>
          <a:xfrm>
            <a:off x="780874" y="2326340"/>
            <a:ext cx="7638640" cy="39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0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Características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MX" dirty="0"/>
              <a:t>● Tipado fuerte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113EB1-6C2E-47EA-90F7-879461FD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0" t="44769" r="24853" b="15212"/>
          <a:stretch/>
        </p:blipFill>
        <p:spPr>
          <a:xfrm>
            <a:off x="1506070" y="2756647"/>
            <a:ext cx="6575612" cy="30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Características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Interpretado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10941-6CE1-499B-B8EC-59CAE9FF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9" t="46861" r="25735" b="13119"/>
          <a:stretch/>
        </p:blipFill>
        <p:spPr>
          <a:xfrm>
            <a:off x="860964" y="2528047"/>
            <a:ext cx="7422072" cy="2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¿Qué es la programación?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programación es el acto de darle</a:t>
            </a:r>
          </a:p>
          <a:p>
            <a:r>
              <a:rPr lang="es-ES" dirty="0"/>
              <a:t>instrucciones a las computadoras para que</a:t>
            </a:r>
          </a:p>
          <a:p>
            <a:r>
              <a:rPr lang="es-MX" dirty="0"/>
              <a:t>realice tareas.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DEAA1C-EBBB-4A70-93A6-6BE281EEC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08" y="3411178"/>
            <a:ext cx="4398352" cy="2820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Filosofía de </a:t>
            </a:r>
            <a:r>
              <a:rPr lang="es-MX" dirty="0" err="1"/>
              <a:t>python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Si nuestro código es legible y transparente se dice que</a:t>
            </a:r>
          </a:p>
          <a:p>
            <a:r>
              <a:rPr lang="es-MX" dirty="0"/>
              <a:t>nuestro código es </a:t>
            </a:r>
            <a:r>
              <a:rPr lang="es-MX" dirty="0" err="1"/>
              <a:t>pythónico</a:t>
            </a:r>
            <a:endParaRPr lang="es-MX" dirty="0"/>
          </a:p>
          <a:p>
            <a:r>
              <a:rPr lang="es-ES" dirty="0"/>
              <a:t>● Bello es mejor que feo</a:t>
            </a:r>
          </a:p>
          <a:p>
            <a:r>
              <a:rPr lang="es-ES" dirty="0"/>
              <a:t>● Explícito es mejor que implícito</a:t>
            </a:r>
          </a:p>
          <a:p>
            <a:r>
              <a:rPr lang="es-ES" dirty="0"/>
              <a:t>● Simple es mejor que complejo</a:t>
            </a:r>
          </a:p>
          <a:p>
            <a:r>
              <a:rPr lang="es-ES" dirty="0"/>
              <a:t>● Complejo es mejor que complicado</a:t>
            </a:r>
          </a:p>
          <a:p>
            <a:r>
              <a:rPr lang="es-MX" dirty="0"/>
              <a:t>● La legibilidad cuenta</a:t>
            </a:r>
          </a:p>
          <a:p>
            <a:endParaRPr lang="nl-NL" dirty="0"/>
          </a:p>
          <a:p>
            <a:r>
              <a:rPr lang="nl-NL" dirty="0"/>
              <a:t>					Tim Peter, Zen de python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316190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D1DB4-D128-4ABD-BE61-B36399E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5D4F6-A22B-4638-A6A2-1A67F3F6EA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3558" y="782121"/>
            <a:ext cx="7480827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casos especiales no son lo suficientemente especiales para romper las reglas.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 práctico le gana a la pureza.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errores no debe pasar en silencio.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menos que sean silenciados.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cara a la ambigüedad, rechazar la tentación de adivinar.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Debe haber una - y preferiblemente sólo una - manera obvia de hacerlo.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Aunque esa manera puede no ser obvia en un primer momento a menos que seas holandés.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Ahora es mejor que nunca.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Aunque "nunca" es a menudo mejor que "ahora mismo".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 la aplicación es difícil de explicar, es una mala idea.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 la aplicación es fácil de explicar, puede ser una buena idea.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espacios de nombres son una gran idea ¡hay que hacer más de eso! </a:t>
            </a:r>
          </a:p>
        </p:txBody>
      </p:sp>
    </p:spTree>
    <p:extLst>
      <p:ext uri="{BB962C8B-B14F-4D97-AF65-F5344CB8AC3E}">
        <p14:creationId xmlns:p14="http://schemas.microsoft.com/office/powerpoint/2010/main" val="220261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Creador de </a:t>
            </a:r>
            <a:r>
              <a:rPr lang="es-MX" dirty="0" err="1"/>
              <a:t>python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Fue creado en 1991 por Guido van Rossum en el Centro para las Matemáticas y la Informática, como un sucesor del lenguaje de programación ABC. Guido nombró al lenguaje por su afición al programa </a:t>
            </a:r>
            <a:r>
              <a:rPr lang="es-ES" dirty="0" err="1"/>
              <a:t>Monthy</a:t>
            </a:r>
            <a:r>
              <a:rPr lang="es-ES" dirty="0"/>
              <a:t> Python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162B6C-4CAE-4A00-9230-3069A5DF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9" t="55755" r="23089" b="13381"/>
          <a:stretch/>
        </p:blipFill>
        <p:spPr>
          <a:xfrm>
            <a:off x="5586667" y="4128245"/>
            <a:ext cx="2307653" cy="21784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A74EDE-156B-4502-9237-CE47EAFF8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6" t="61509" r="61912" b="15212"/>
          <a:stretch/>
        </p:blipFill>
        <p:spPr>
          <a:xfrm>
            <a:off x="1331260" y="4128246"/>
            <a:ext cx="3059591" cy="21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fi-FI" dirty="0"/>
              <a:t>Python 2 vs Python 3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7BAB98-4D3F-46AD-903E-75A1B1C66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1" t="42938" r="30441" b="17566"/>
          <a:stretch/>
        </p:blipFill>
        <p:spPr>
          <a:xfrm>
            <a:off x="1519518" y="2245659"/>
            <a:ext cx="6494484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6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Ventajas y desventajas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 numCol="2"/>
          <a:lstStyle/>
          <a:p>
            <a:r>
              <a:rPr lang="es-MX" b="1" dirty="0"/>
              <a:t>Ventajas</a:t>
            </a:r>
          </a:p>
          <a:p>
            <a:r>
              <a:rPr lang="es-ES" dirty="0"/>
              <a:t>❖ Opera en un alto nivel de</a:t>
            </a:r>
          </a:p>
          <a:p>
            <a:r>
              <a:rPr lang="es-MX" dirty="0"/>
              <a:t>abstracción</a:t>
            </a:r>
          </a:p>
          <a:p>
            <a:r>
              <a:rPr lang="es-MX" dirty="0"/>
              <a:t>❖ Las reglas sintácticas muy</a:t>
            </a:r>
          </a:p>
          <a:p>
            <a:r>
              <a:rPr lang="es-MX" dirty="0"/>
              <a:t>sencilla</a:t>
            </a:r>
          </a:p>
          <a:p>
            <a:r>
              <a:rPr lang="es-MX" dirty="0"/>
              <a:t>❖ Multiplataforma</a:t>
            </a:r>
          </a:p>
          <a:p>
            <a:r>
              <a:rPr lang="es-MX" dirty="0"/>
              <a:t>❖ Legible</a:t>
            </a:r>
          </a:p>
          <a:p>
            <a:r>
              <a:rPr lang="es-MX" dirty="0"/>
              <a:t>❖ Expresivo</a:t>
            </a:r>
          </a:p>
          <a:p>
            <a:r>
              <a:rPr lang="es-ES" dirty="0"/>
              <a:t>➢ Una línea puede ser más de una</a:t>
            </a:r>
          </a:p>
          <a:p>
            <a:r>
              <a:rPr lang="es-MX" dirty="0"/>
              <a:t>➢ Menor líneas de código</a:t>
            </a:r>
          </a:p>
          <a:p>
            <a:r>
              <a:rPr lang="es-ES" dirty="0"/>
              <a:t>➢ Facilidad de mantener y depurar</a:t>
            </a:r>
          </a:p>
          <a:p>
            <a:r>
              <a:rPr lang="es-MX" dirty="0"/>
              <a:t>Errores</a:t>
            </a:r>
          </a:p>
          <a:p>
            <a:endParaRPr lang="es-MX" dirty="0"/>
          </a:p>
          <a:p>
            <a:r>
              <a:rPr lang="es-MX" b="1" dirty="0"/>
              <a:t>Desventajas</a:t>
            </a:r>
          </a:p>
          <a:p>
            <a:r>
              <a:rPr lang="es-ES" dirty="0"/>
              <a:t>❖ No es el lenguaje más rápido </a:t>
            </a:r>
            <a:r>
              <a:rPr lang="es-MX" dirty="0"/>
              <a:t>por ser interpretado</a:t>
            </a:r>
          </a:p>
          <a:p>
            <a:r>
              <a:rPr lang="es-MX" dirty="0"/>
              <a:t>❖ Desperdicia memoria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428961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Lenguajes más populares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822578" y="6205145"/>
            <a:ext cx="2528046" cy="590699"/>
          </a:xfrm>
        </p:spPr>
        <p:txBody>
          <a:bodyPr/>
          <a:lstStyle/>
          <a:p>
            <a:r>
              <a:rPr lang="es-MX" altLang="en-US" dirty="0"/>
              <a:t>TIOBE </a:t>
            </a:r>
            <a:r>
              <a:rPr lang="es-MX" altLang="en-US" dirty="0" err="1"/>
              <a:t>index</a:t>
            </a:r>
            <a:r>
              <a:rPr lang="es-MX" altLang="en-US" dirty="0"/>
              <a:t> 2019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F15BCB-DAC4-426C-B507-3386C5ACB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9" t="22537" r="19558" b="6056"/>
          <a:stretch/>
        </p:blipFill>
        <p:spPr>
          <a:xfrm>
            <a:off x="482349" y="1031635"/>
            <a:ext cx="8351099" cy="508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¿Quién usa </a:t>
            </a:r>
            <a:r>
              <a:rPr lang="es-MX" dirty="0" err="1"/>
              <a:t>python</a:t>
            </a:r>
            <a:r>
              <a:rPr lang="es-MX" dirty="0"/>
              <a:t>?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 dirty="0"/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653AFBE-C376-4F24-8011-0518C14B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8" b="12491"/>
          <a:stretch/>
        </p:blipFill>
        <p:spPr>
          <a:xfrm>
            <a:off x="363177" y="1358153"/>
            <a:ext cx="8417646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INSTALACIÓN (WINDOWS)</a:t>
            </a:r>
            <a:br>
              <a:rPr lang="es-MX" dirty="0"/>
            </a:br>
            <a:endParaRPr lang="es-MX" alt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A5F1E4-7A9F-468C-B60D-C70DB424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0"/>
          <a:stretch/>
        </p:blipFill>
        <p:spPr>
          <a:xfrm>
            <a:off x="0" y="1196788"/>
            <a:ext cx="9144000" cy="44644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EC654DA-4DE3-4427-A2D3-CAE0C6B7B4A9}"/>
              </a:ext>
            </a:extLst>
          </p:cNvPr>
          <p:cNvSpPr txBox="1"/>
          <p:nvPr/>
        </p:nvSpPr>
        <p:spPr>
          <a:xfrm>
            <a:off x="3133164" y="6131163"/>
            <a:ext cx="4621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3"/>
              </a:rPr>
              <a:t>https://www.python.org/downloads/windows/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735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INSTALACIÓN (WINDOWS)</a:t>
            </a:r>
            <a:br>
              <a:rPr lang="es-MX" dirty="0"/>
            </a:br>
            <a:endParaRPr lang="es-MX" alt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830094-DAE8-49F3-944E-58BA8E079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6"/>
          <a:stretch/>
        </p:blipFill>
        <p:spPr>
          <a:xfrm>
            <a:off x="0" y="1331259"/>
            <a:ext cx="9144000" cy="466823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8C16CE6-2BF3-482E-A439-28847E832335}"/>
              </a:ext>
            </a:extLst>
          </p:cNvPr>
          <p:cNvCxnSpPr/>
          <p:nvPr/>
        </p:nvCxnSpPr>
        <p:spPr>
          <a:xfrm flipH="1">
            <a:off x="2823882" y="3429000"/>
            <a:ext cx="883883" cy="5647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8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INSTALACIÓN (WINDOWS)</a:t>
            </a:r>
            <a:br>
              <a:rPr lang="es-MX" dirty="0"/>
            </a:br>
            <a:endParaRPr lang="es-MX" altLang="es-ES" dirty="0"/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28AC6FC-C34B-4382-9F32-B39AB71DF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4" y="1485900"/>
            <a:ext cx="6694691" cy="42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7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El lenguaje de las computadoras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pPr algn="just"/>
            <a:r>
              <a:rPr lang="es-ES" dirty="0"/>
              <a:t>En general las computadoras no pueden entender el lenguaje humano. Estas tienen su propio lenguaje</a:t>
            </a:r>
          </a:p>
          <a:p>
            <a:pPr algn="just"/>
            <a:r>
              <a:rPr lang="es-ES" dirty="0"/>
              <a:t>que es el código binario. Que se conforma por 1 y </a:t>
            </a:r>
            <a:r>
              <a:rPr lang="es-MX" dirty="0"/>
              <a:t>0.</a:t>
            </a:r>
          </a:p>
          <a:p>
            <a:pPr algn="just"/>
            <a:r>
              <a:rPr lang="es-ES" dirty="0"/>
              <a:t>Para poder comunicarnos con las computadoras se han creado los </a:t>
            </a:r>
            <a:r>
              <a:rPr lang="es-MX" dirty="0"/>
              <a:t>diferentes lenguajes de programación y los traductores.</a:t>
            </a:r>
            <a:endParaRPr lang="es-ES" alt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24ACD7-07D4-48B9-97DB-45A553574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29" y="3930744"/>
            <a:ext cx="3697941" cy="20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INSTALACIÓN (WINDOWS)</a:t>
            </a:r>
            <a:br>
              <a:rPr lang="es-MX" dirty="0"/>
            </a:br>
            <a:endParaRPr lang="es-MX" alt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6D05F2-F2A8-4C9F-963E-23B406DD0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t="1853" r="27206" b="30644"/>
          <a:stretch/>
        </p:blipFill>
        <p:spPr>
          <a:xfrm>
            <a:off x="121024" y="953769"/>
            <a:ext cx="9320846" cy="49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INSTALACIÓN (Linux)</a:t>
            </a:r>
            <a:br>
              <a:rPr lang="es-MX" dirty="0"/>
            </a:br>
            <a:endParaRPr lang="es-MX" alt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1BDF5E-2BCF-40F6-AA13-FE138F0EA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7" t="17828" r="17403" b="69596"/>
          <a:stretch/>
        </p:blipFill>
        <p:spPr>
          <a:xfrm>
            <a:off x="1129554" y="1716629"/>
            <a:ext cx="7666713" cy="10757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46481E-3A43-4CBF-8E40-D89EFF9F0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3" t="63882" r="11030" b="26459"/>
          <a:stretch/>
        </p:blipFill>
        <p:spPr>
          <a:xfrm>
            <a:off x="1239019" y="3845858"/>
            <a:ext cx="7557248" cy="7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0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Intérprete interactivo</a:t>
            </a:r>
            <a:endParaRPr lang="es-MX" alt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D61581-A5E5-429E-8FB1-1BEC2D656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1" t="60986" r="36911" b="24890"/>
          <a:stretch/>
        </p:blipFill>
        <p:spPr>
          <a:xfrm>
            <a:off x="416858" y="2277144"/>
            <a:ext cx="8839415" cy="12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2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PEP 8 – Guía de estilo para el código Python</a:t>
            </a:r>
            <a:endParaRPr lang="es-MX" alt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2352A9-15A2-4CD9-9823-81451418B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4673842"/>
            <a:ext cx="1262331" cy="1262331"/>
          </a:xfrm>
          <a:prstGeom prst="rect">
            <a:avLst/>
          </a:prstGeom>
        </p:spPr>
      </p:pic>
      <p:pic>
        <p:nvPicPr>
          <p:cNvPr id="9" name="Imagen 8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16598BBF-107B-4FBC-B86D-E5D7400D2F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3" y="4951716"/>
            <a:ext cx="1951893" cy="12879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3D1F56-43EC-4E88-BF2F-55EA2D6BE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16" t="37686" r="39189" b="34608"/>
          <a:stretch/>
        </p:blipFill>
        <p:spPr>
          <a:xfrm>
            <a:off x="4734087" y="1691345"/>
            <a:ext cx="4058222" cy="29824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AC4998-047C-4CFE-82BF-E86C11174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48" t="37003" r="40534" b="38370"/>
          <a:stretch/>
        </p:blipFill>
        <p:spPr>
          <a:xfrm>
            <a:off x="351691" y="1691345"/>
            <a:ext cx="3969050" cy="29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PEP 8 – Guía de estilo para el código Python</a:t>
            </a:r>
            <a:endParaRPr lang="es-MX" alt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F54FA-63C5-41FD-AA67-8BF4E51C7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6" t="18612" r="51471" b="32998"/>
          <a:stretch/>
        </p:blipFill>
        <p:spPr>
          <a:xfrm>
            <a:off x="1116105" y="1425387"/>
            <a:ext cx="7247965" cy="49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6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ACCCD-A430-4FF9-8F05-B0E56D40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PEP8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CB6EC7-188A-4149-952C-1B6E4E99C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Tamaño máximo de línea: 79 caracteres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Líneas en blanco.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b="1" dirty="0" err="1"/>
              <a:t>Imports</a:t>
            </a:r>
            <a:r>
              <a:rPr lang="es-MX" sz="2800" dirty="0"/>
              <a:t> en líneas diferentes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Espacios en blanco en expresiones. (Evitarlos)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979B74-B5C9-4C69-A0C3-74196A67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7" t="46861" r="63383" b="45815"/>
          <a:stretch/>
        </p:blipFill>
        <p:spPr>
          <a:xfrm>
            <a:off x="1968648" y="4600961"/>
            <a:ext cx="5265870" cy="8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9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/>
              <a:t>Lenguajes de programación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Para comunicarnos con las máquinas que tienen un</a:t>
            </a:r>
          </a:p>
          <a:p>
            <a:r>
              <a:rPr lang="es-ES" dirty="0"/>
              <a:t>lenguaje binario, lo hacemos con lenguajes más</a:t>
            </a:r>
          </a:p>
          <a:p>
            <a:r>
              <a:rPr lang="es-ES" dirty="0"/>
              <a:t>cercanos a nuestro lenguaje natural. Pero estos</a:t>
            </a:r>
          </a:p>
          <a:p>
            <a:r>
              <a:rPr lang="es-ES" dirty="0"/>
              <a:t>son más estructurados. Estos son los lenguajes de</a:t>
            </a:r>
          </a:p>
          <a:p>
            <a:r>
              <a:rPr lang="es-MX" dirty="0"/>
              <a:t>programación.</a:t>
            </a:r>
            <a:endParaRPr lang="es-ES" alt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77551-6739-4D13-AAA9-B96B3F0B5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86" y="3657599"/>
            <a:ext cx="5508133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8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Programa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Un programa es el conjunto de instrucciones</a:t>
            </a:r>
          </a:p>
          <a:p>
            <a:r>
              <a:rPr lang="es-MX" dirty="0"/>
              <a:t>que le vamos a dar a la computadora.</a:t>
            </a:r>
            <a:endParaRPr lang="es-ES" altLang="en-US" dirty="0"/>
          </a:p>
        </p:txBody>
      </p:sp>
      <p:pic>
        <p:nvPicPr>
          <p:cNvPr id="5" name="Imagen 4" descr="Imagen que contiene portátil, ordenador, usando&#10;&#10;Descripción generada automáticamente">
            <a:extLst>
              <a:ext uri="{FF2B5EF4-FFF2-40B4-BE49-F238E27FC236}">
                <a16:creationId xmlns:a16="http://schemas.microsoft.com/office/drawing/2014/main" id="{7AD6A196-7D68-4F96-BE38-912FA355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35" y="2959373"/>
            <a:ext cx="4691934" cy="24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Traductores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Los traductores tienen el papel de convertir</a:t>
            </a:r>
          </a:p>
          <a:p>
            <a:r>
              <a:rPr lang="es-ES" dirty="0"/>
              <a:t>los programas que hagamos en el lenguaje de</a:t>
            </a:r>
          </a:p>
          <a:p>
            <a:r>
              <a:rPr lang="es-ES" dirty="0"/>
              <a:t>programación que usemos a el lenguaje</a:t>
            </a:r>
          </a:p>
          <a:p>
            <a:r>
              <a:rPr lang="es-MX" dirty="0"/>
              <a:t>máquina.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60DBE8-7F17-42A1-A45E-D42360510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7" t="64386" r="21176" b="12073"/>
          <a:stretch/>
        </p:blipFill>
        <p:spPr>
          <a:xfrm>
            <a:off x="1506903" y="3684495"/>
            <a:ext cx="6736968" cy="18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Algoritmo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Un algoritmo es un conjunto de instrucciones</a:t>
            </a:r>
          </a:p>
          <a:p>
            <a:r>
              <a:rPr lang="es-ES" dirty="0"/>
              <a:t>para resolver un problema o realizar una</a:t>
            </a:r>
          </a:p>
          <a:p>
            <a:r>
              <a:rPr lang="es-MX" dirty="0"/>
              <a:t>tarea.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D8EBFC-4EC3-4374-8A92-F4DC664F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7" t="58893" r="26765" b="12858"/>
          <a:stretch/>
        </p:blipFill>
        <p:spPr>
          <a:xfrm>
            <a:off x="2205318" y="3394857"/>
            <a:ext cx="6010835" cy="1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8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Ejemplos de algoritmos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87E5CC-699E-48CE-866C-1BC1DBAF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0" t="30644" r="16618" b="11027"/>
          <a:stretch/>
        </p:blipFill>
        <p:spPr>
          <a:xfrm>
            <a:off x="200916" y="1435642"/>
            <a:ext cx="8742167" cy="39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9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Diagrama de flujo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331260" y="1640542"/>
            <a:ext cx="7088254" cy="4370294"/>
          </a:xfrm>
        </p:spPr>
        <p:txBody>
          <a:bodyPr/>
          <a:lstStyle/>
          <a:p>
            <a:r>
              <a:rPr lang="es-ES" dirty="0"/>
              <a:t>Es una técnica para representar un algoritmo</a:t>
            </a:r>
          </a:p>
          <a:p>
            <a:r>
              <a:rPr lang="es-MX" dirty="0"/>
              <a:t>de forma gráfica.</a:t>
            </a:r>
            <a:endParaRPr lang="es-E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982BC6-8AA2-4CCB-9F08-2284B46A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59" t="52877" r="42206" b="8411"/>
          <a:stretch/>
        </p:blipFill>
        <p:spPr>
          <a:xfrm>
            <a:off x="3234846" y="2822358"/>
            <a:ext cx="3281082" cy="34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8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272</TotalTime>
  <Words>706</Words>
  <Application>Microsoft Office PowerPoint</Application>
  <PresentationFormat>Presentación en pantalla (4:3)</PresentationFormat>
  <Paragraphs>128</Paragraphs>
  <Slides>35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Bauhaus 93</vt:lpstr>
      <vt:lpstr>Calibri</vt:lpstr>
      <vt:lpstr>Calibri Light</vt:lpstr>
      <vt:lpstr>Century Gothic</vt:lpstr>
      <vt:lpstr>Tema de Office</vt:lpstr>
      <vt:lpstr>Introducción a la programación</vt:lpstr>
      <vt:lpstr>¿Qué es la programación?</vt:lpstr>
      <vt:lpstr>El lenguaje de las computadoras</vt:lpstr>
      <vt:lpstr>Lenguajes de programación</vt:lpstr>
      <vt:lpstr>Programa</vt:lpstr>
      <vt:lpstr>Traductores</vt:lpstr>
      <vt:lpstr>Algoritmo</vt:lpstr>
      <vt:lpstr>Ejemplos de algoritmos</vt:lpstr>
      <vt:lpstr>Diagrama de flujo</vt:lpstr>
      <vt:lpstr>Presentación de PowerPoint</vt:lpstr>
      <vt:lpstr>Presentación de PowerPoint</vt:lpstr>
      <vt:lpstr>Ejemplo</vt:lpstr>
      <vt:lpstr>Presentación de PowerPoint</vt:lpstr>
      <vt:lpstr>¿Qué es python?</vt:lpstr>
      <vt:lpstr>Características</vt:lpstr>
      <vt:lpstr>Características</vt:lpstr>
      <vt:lpstr>Características</vt:lpstr>
      <vt:lpstr>Características</vt:lpstr>
      <vt:lpstr>Características</vt:lpstr>
      <vt:lpstr>Filosofía de python</vt:lpstr>
      <vt:lpstr>Presentación de PowerPoint</vt:lpstr>
      <vt:lpstr>Creador de python</vt:lpstr>
      <vt:lpstr>Python 2 vs Python 3</vt:lpstr>
      <vt:lpstr>Ventajas y desventajas</vt:lpstr>
      <vt:lpstr>Lenguajes más populares</vt:lpstr>
      <vt:lpstr>¿Quién usa python?</vt:lpstr>
      <vt:lpstr>INSTALACIÓN (WINDOWS) </vt:lpstr>
      <vt:lpstr>INSTALACIÓN (WINDOWS) </vt:lpstr>
      <vt:lpstr>INSTALACIÓN (WINDOWS) </vt:lpstr>
      <vt:lpstr>INSTALACIÓN (WINDOWS) </vt:lpstr>
      <vt:lpstr>INSTALACIÓN (Linux) </vt:lpstr>
      <vt:lpstr>Intérprete interactivo</vt:lpstr>
      <vt:lpstr>PEP 8 – Guía de estilo para el código Python</vt:lpstr>
      <vt:lpstr>PEP 8 – Guía de estilo para el código Python</vt:lpstr>
      <vt:lpstr>PEP8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fj durlop</cp:lastModifiedBy>
  <cp:revision>35</cp:revision>
  <dcterms:created xsi:type="dcterms:W3CDTF">2016-11-11T20:42:00Z</dcterms:created>
  <dcterms:modified xsi:type="dcterms:W3CDTF">2019-06-10T16:19:03Z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